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3F869A-504E-455F-872A-8BA0680A6688}"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F869A-504E-455F-872A-8BA0680A6688}"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F869A-504E-455F-872A-8BA0680A6688}"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F869A-504E-455F-872A-8BA0680A6688}"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F869A-504E-455F-872A-8BA0680A6688}"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3F869A-504E-455F-872A-8BA0680A6688}"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3F869A-504E-455F-872A-8BA0680A6688}"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3F869A-504E-455F-872A-8BA0680A6688}"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F869A-504E-455F-872A-8BA0680A6688}"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F869A-504E-455F-872A-8BA0680A6688}"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F869A-504E-455F-872A-8BA0680A6688}"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18464-51B0-47C9-B350-98A7854A69B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F869A-504E-455F-872A-8BA0680A6688}" type="datetimeFigureOut">
              <a:rPr lang="en-US" smtClean="0"/>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18464-51B0-47C9-B350-98A7854A69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rends.fjordnet.com/trends/liquid-peo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d.org/insights/is-emotional-intelligence-the-key-to-effective-change-manag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orbes.com/sites/falonfatemi/2016/04/01/eq-the-secret-to-great-leadershi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Emotional Intelligence</a:t>
            </a:r>
            <a:endParaRPr lang="en-US" dirty="0"/>
          </a:p>
        </p:txBody>
      </p:sp>
      <p:sp>
        <p:nvSpPr>
          <p:cNvPr id="3" name="Subtitle 2"/>
          <p:cNvSpPr>
            <a:spLocks noGrp="1"/>
          </p:cNvSpPr>
          <p:nvPr>
            <p:ph type="subTitle" idx="1"/>
          </p:nvPr>
        </p:nvSpPr>
        <p:spPr/>
        <p:txBody>
          <a:bodyPr/>
          <a:lstStyle/>
          <a:p>
            <a:r>
              <a:rPr lang="en-US" dirty="0" err="1" smtClean="0"/>
              <a:t>Dr.G</a:t>
            </a:r>
            <a:r>
              <a:rPr lang="en-US" dirty="0" smtClean="0"/>
              <a:t>. </a:t>
            </a:r>
            <a:r>
              <a:rPr lang="en-US" dirty="0" err="1" smtClean="0"/>
              <a:t>Sivanesan</a:t>
            </a:r>
            <a:endParaRPr lang="en-US" dirty="0" smtClean="0"/>
          </a:p>
          <a:p>
            <a:r>
              <a:rPr lang="en-US" dirty="0" smtClean="0"/>
              <a:t>Associate Professor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b="1" dirty="0"/>
              <a:t>Motivation</a:t>
            </a:r>
            <a:endParaRPr lang="en-US" dirty="0"/>
          </a:p>
        </p:txBody>
      </p:sp>
      <p:sp>
        <p:nvSpPr>
          <p:cNvPr id="3" name="Content Placeholder 2"/>
          <p:cNvSpPr>
            <a:spLocks noGrp="1"/>
          </p:cNvSpPr>
          <p:nvPr>
            <p:ph idx="1"/>
          </p:nvPr>
        </p:nvSpPr>
        <p:spPr>
          <a:xfrm>
            <a:off x="76200" y="762000"/>
            <a:ext cx="8839200" cy="5943600"/>
          </a:xfrm>
        </p:spPr>
        <p:txBody>
          <a:bodyPr>
            <a:normAutofit fontScale="85000" lnSpcReduction="10000"/>
          </a:bodyPr>
          <a:lstStyle/>
          <a:p>
            <a:pPr algn="just"/>
            <a:r>
              <a:rPr lang="en-US" dirty="0"/>
              <a:t>While money and social status can be motivating factors for some, emotionally intelligent motivation refers to a sense of being motivated by enjoying what you do, consistently working toward goals and setting high standards for yourself, even when surrounded by obstacles.</a:t>
            </a:r>
          </a:p>
          <a:p>
            <a:pPr algn="just"/>
            <a:r>
              <a:rPr lang="en-US" dirty="0"/>
              <a:t>How the question helps: Leaders who display low motivation tend to cause others to react with cynicism or disbelief. </a:t>
            </a:r>
            <a:endParaRPr lang="en-US" dirty="0" smtClean="0"/>
          </a:p>
          <a:p>
            <a:pPr algn="just"/>
            <a:r>
              <a:rPr lang="en-US" dirty="0" smtClean="0"/>
              <a:t>Often </a:t>
            </a:r>
            <a:r>
              <a:rPr lang="en-US" dirty="0"/>
              <a:t>they come across as pessimistic or disengaged. If you find that others are reacting to your ideas and pronouncements with a sense of weariness, or if they seem to feel the need to constantly cheer you up, it’s time to examine your motivation</a:t>
            </a:r>
            <a:r>
              <a:rPr lang="en-US" dirty="0" smtClean="0"/>
              <a:t>.</a:t>
            </a:r>
          </a:p>
          <a:p>
            <a:pPr algn="just"/>
            <a:r>
              <a:rPr lang="en-US" dirty="0" smtClean="0"/>
              <a:t> </a:t>
            </a:r>
            <a:r>
              <a:rPr lang="en-US" dirty="0"/>
              <a:t>Think about why you are doing your job, set goals that energize you and find something to be positive about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Empathy</a:t>
            </a:r>
            <a:endParaRPr lang="en-US" dirty="0"/>
          </a:p>
        </p:txBody>
      </p:sp>
      <p:sp>
        <p:nvSpPr>
          <p:cNvPr id="3" name="Content Placeholder 2"/>
          <p:cNvSpPr>
            <a:spLocks noGrp="1"/>
          </p:cNvSpPr>
          <p:nvPr>
            <p:ph idx="1"/>
          </p:nvPr>
        </p:nvSpPr>
        <p:spPr>
          <a:xfrm>
            <a:off x="381000" y="1066800"/>
            <a:ext cx="8534400" cy="5486400"/>
          </a:xfrm>
        </p:spPr>
        <p:txBody>
          <a:bodyPr>
            <a:normAutofit lnSpcReduction="10000"/>
          </a:bodyPr>
          <a:lstStyle/>
          <a:p>
            <a:pPr algn="just"/>
            <a:r>
              <a:rPr lang="en-US" dirty="0"/>
              <a:t>The ability to put yourself, emotionally, into another person’s situation is a critical component of emotional intelligence. </a:t>
            </a:r>
            <a:endParaRPr lang="en-US" dirty="0" smtClean="0"/>
          </a:p>
          <a:p>
            <a:pPr algn="just"/>
            <a:r>
              <a:rPr lang="en-US" dirty="0" smtClean="0"/>
              <a:t>It </a:t>
            </a:r>
            <a:r>
              <a:rPr lang="en-US" dirty="0"/>
              <a:t>allows you to develop your team, give constructive feedback, provide an ear to those in need and challenge those who are acting unfairly. </a:t>
            </a:r>
            <a:endParaRPr lang="en-US" dirty="0" smtClean="0"/>
          </a:p>
          <a:p>
            <a:pPr algn="just"/>
            <a:r>
              <a:rPr lang="en-US" dirty="0" smtClean="0"/>
              <a:t>Demonstrating </a:t>
            </a:r>
            <a:r>
              <a:rPr lang="en-US" dirty="0"/>
              <a:t>and acting out of empathy will earn the loyalty and respect of your team because it will show them (as opposed to telling them) that you care.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Empathy</a:t>
            </a:r>
            <a:endParaRPr lang="en-US" dirty="0"/>
          </a:p>
        </p:txBody>
      </p:sp>
      <p:sp>
        <p:nvSpPr>
          <p:cNvPr id="3" name="Content Placeholder 2"/>
          <p:cNvSpPr>
            <a:spLocks noGrp="1"/>
          </p:cNvSpPr>
          <p:nvPr>
            <p:ph idx="1"/>
          </p:nvPr>
        </p:nvSpPr>
        <p:spPr>
          <a:xfrm>
            <a:off x="228600" y="914400"/>
            <a:ext cx="8610600" cy="5638800"/>
          </a:xfrm>
        </p:spPr>
        <p:txBody>
          <a:bodyPr>
            <a:normAutofit fontScale="92500" lnSpcReduction="10000"/>
          </a:bodyPr>
          <a:lstStyle/>
          <a:p>
            <a:pPr algn="just"/>
            <a:r>
              <a:rPr lang="en-US" dirty="0"/>
              <a:t>How the question helps: Simply asking how others are reacting to you provides an empathetic viewpoint. </a:t>
            </a:r>
            <a:endParaRPr lang="en-US" dirty="0" smtClean="0"/>
          </a:p>
          <a:p>
            <a:pPr algn="just"/>
            <a:r>
              <a:rPr lang="en-US" dirty="0" smtClean="0"/>
              <a:t>It </a:t>
            </a:r>
            <a:r>
              <a:rPr lang="en-US" dirty="0"/>
              <a:t>encourages you to look for a deeper understanding than facial cues can provide. When you consider the reactions of others, you also want to know why they are reacting that way. </a:t>
            </a:r>
            <a:endParaRPr lang="en-US" dirty="0" smtClean="0"/>
          </a:p>
          <a:p>
            <a:pPr algn="just"/>
            <a:r>
              <a:rPr lang="en-US" dirty="0" smtClean="0"/>
              <a:t>Accomplishing </a:t>
            </a:r>
            <a:r>
              <a:rPr lang="en-US" dirty="0"/>
              <a:t>that means considering your behavior from the viewpoint of another. </a:t>
            </a:r>
            <a:endParaRPr lang="en-US" dirty="0" smtClean="0"/>
          </a:p>
          <a:p>
            <a:pPr algn="just"/>
            <a:r>
              <a:rPr lang="en-US" dirty="0" smtClean="0"/>
              <a:t>Gaining </a:t>
            </a:r>
            <a:r>
              <a:rPr lang="en-US" dirty="0"/>
              <a:t>an understanding of how others react to you can help you respond to their feelings and more effectively communicate.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t>Social Skills</a:t>
            </a:r>
            <a:endParaRPr lang="en-US" dirty="0"/>
          </a:p>
        </p:txBody>
      </p:sp>
      <p:sp>
        <p:nvSpPr>
          <p:cNvPr id="3" name="Content Placeholder 2"/>
          <p:cNvSpPr>
            <a:spLocks noGrp="1"/>
          </p:cNvSpPr>
          <p:nvPr>
            <p:ph idx="1"/>
          </p:nvPr>
        </p:nvSpPr>
        <p:spPr>
          <a:xfrm>
            <a:off x="304800" y="1143000"/>
            <a:ext cx="8534400" cy="5334000"/>
          </a:xfrm>
        </p:spPr>
        <p:txBody>
          <a:bodyPr>
            <a:normAutofit/>
          </a:bodyPr>
          <a:lstStyle/>
          <a:p>
            <a:pPr algn="just"/>
            <a:r>
              <a:rPr lang="en-US" b="1" dirty="0"/>
              <a:t> </a:t>
            </a:r>
            <a:r>
              <a:rPr lang="en-US" dirty="0"/>
              <a:t>In the context of emotional intelligence, social skills refer to your communication skills, conflict management, rapport building and your ability to be a good team-player</a:t>
            </a:r>
            <a:r>
              <a:rPr lang="en-US" dirty="0" smtClean="0"/>
              <a:t>.</a:t>
            </a:r>
          </a:p>
          <a:p>
            <a:pPr algn="just"/>
            <a:r>
              <a:rPr lang="en-US" dirty="0" smtClean="0"/>
              <a:t>Another </a:t>
            </a:r>
            <a:r>
              <a:rPr lang="en-US" dirty="0"/>
              <a:t>aspect of social skills is how able you are to tune into another person’s feelings and understand how they think about things. </a:t>
            </a:r>
            <a:endParaRPr lang="en-US" dirty="0" smtClean="0"/>
          </a:p>
          <a:p>
            <a:pPr algn="just"/>
            <a:r>
              <a:rPr lang="en-US" dirty="0" smtClean="0"/>
              <a:t>Leaders </a:t>
            </a:r>
            <a:r>
              <a:rPr lang="en-US" dirty="0"/>
              <a:t>with high social skills resolve conflicts diplomatically, provide feedback often and lead by example.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Social Skills</a:t>
            </a:r>
            <a:endParaRPr lang="en-US" dirty="0"/>
          </a:p>
        </p:txBody>
      </p:sp>
      <p:sp>
        <p:nvSpPr>
          <p:cNvPr id="3" name="Content Placeholder 2"/>
          <p:cNvSpPr>
            <a:spLocks noGrp="1"/>
          </p:cNvSpPr>
          <p:nvPr>
            <p:ph idx="1"/>
          </p:nvPr>
        </p:nvSpPr>
        <p:spPr>
          <a:xfrm>
            <a:off x="228600" y="1066800"/>
            <a:ext cx="8686800" cy="5486400"/>
          </a:xfrm>
        </p:spPr>
        <p:txBody>
          <a:bodyPr>
            <a:normAutofit lnSpcReduction="10000"/>
          </a:bodyPr>
          <a:lstStyle/>
          <a:p>
            <a:pPr algn="just"/>
            <a:r>
              <a:rPr lang="en-US" dirty="0"/>
              <a:t>How the question helps: When we tune into other people’s reactions to our behavior, we are practicing our social skills. </a:t>
            </a:r>
            <a:endParaRPr lang="en-US" dirty="0" smtClean="0"/>
          </a:p>
          <a:p>
            <a:pPr algn="just"/>
            <a:r>
              <a:rPr lang="en-US" dirty="0" smtClean="0"/>
              <a:t>Watch </a:t>
            </a:r>
            <a:r>
              <a:rPr lang="en-US" dirty="0"/>
              <a:t>the reactions of others to help you understand their feelings about your behavior. In doing so, you gain insights into how they feel about other things as well. </a:t>
            </a:r>
            <a:endParaRPr lang="en-US" dirty="0" smtClean="0"/>
          </a:p>
          <a:p>
            <a:pPr algn="just"/>
            <a:r>
              <a:rPr lang="en-US" dirty="0" smtClean="0"/>
              <a:t>Huge </a:t>
            </a:r>
            <a:r>
              <a:rPr lang="en-US" dirty="0"/>
              <a:t>increases in overall emotional intelligence can be had when you ask yourself this question during conversations and then change your approach as needed.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Practice </a:t>
            </a:r>
            <a:endParaRPr lang="en-US" dirty="0"/>
          </a:p>
        </p:txBody>
      </p:sp>
      <p:sp>
        <p:nvSpPr>
          <p:cNvPr id="3" name="Content Placeholder 2"/>
          <p:cNvSpPr>
            <a:spLocks noGrp="1"/>
          </p:cNvSpPr>
          <p:nvPr>
            <p:ph idx="1"/>
          </p:nvPr>
        </p:nvSpPr>
        <p:spPr>
          <a:xfrm>
            <a:off x="304800" y="1219200"/>
            <a:ext cx="8610600" cy="5334000"/>
          </a:xfrm>
        </p:spPr>
        <p:txBody>
          <a:bodyPr/>
          <a:lstStyle/>
          <a:p>
            <a:pPr algn="just"/>
            <a:r>
              <a:rPr lang="en-US" dirty="0"/>
              <a:t>As a leader, your main goal is to maximize the potential of your team by aligning them toward clear objectives</a:t>
            </a:r>
            <a:r>
              <a:rPr lang="en-US" dirty="0" smtClean="0"/>
              <a:t>.</a:t>
            </a:r>
          </a:p>
          <a:p>
            <a:pPr algn="just"/>
            <a:r>
              <a:rPr lang="en-US" dirty="0" smtClean="0"/>
              <a:t>When </a:t>
            </a:r>
            <a:r>
              <a:rPr lang="en-US" dirty="0"/>
              <a:t>you consistently tune in to how others react to you, you are poised to be a great leader who delivers both business and people results. </a:t>
            </a:r>
            <a:endParaRPr lang="en-US" dirty="0" smtClean="0"/>
          </a:p>
          <a:p>
            <a:pPr algn="just"/>
            <a:r>
              <a:rPr lang="en-US" dirty="0" smtClean="0"/>
              <a:t>Try </a:t>
            </a:r>
            <a:r>
              <a:rPr lang="en-US" dirty="0"/>
              <a:t>asking yourself this key question at least once a day for one week and watch your emotional intelligence grow.</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Q.jpg"/>
          <p:cNvPicPr>
            <a:picLocks noChangeAspect="1"/>
          </p:cNvPicPr>
          <p:nvPr/>
        </p:nvPicPr>
        <p:blipFill>
          <a:blip r:embed="rId2"/>
          <a:stretch>
            <a:fillRect/>
          </a:stretch>
        </p:blipFill>
        <p:spPr>
          <a:xfrm>
            <a:off x="228600" y="361336"/>
            <a:ext cx="8458199" cy="626806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Q3.jpg"/>
          <p:cNvPicPr>
            <a:picLocks noChangeAspect="1"/>
          </p:cNvPicPr>
          <p:nvPr/>
        </p:nvPicPr>
        <p:blipFill>
          <a:blip r:embed="rId2"/>
          <a:stretch>
            <a:fillRect/>
          </a:stretch>
        </p:blipFill>
        <p:spPr>
          <a:xfrm>
            <a:off x="1676400" y="0"/>
            <a:ext cx="5572278" cy="6553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EQ – Intro </a:t>
            </a:r>
            <a:endParaRPr lang="en-US" dirty="0"/>
          </a:p>
        </p:txBody>
      </p:sp>
      <p:sp>
        <p:nvSpPr>
          <p:cNvPr id="3" name="Content Placeholder 2"/>
          <p:cNvSpPr>
            <a:spLocks noGrp="1"/>
          </p:cNvSpPr>
          <p:nvPr>
            <p:ph idx="1"/>
          </p:nvPr>
        </p:nvSpPr>
        <p:spPr>
          <a:xfrm>
            <a:off x="457200" y="1143000"/>
            <a:ext cx="8534400" cy="5486400"/>
          </a:xfrm>
        </p:spPr>
        <p:txBody>
          <a:bodyPr>
            <a:normAutofit fontScale="77500" lnSpcReduction="20000"/>
          </a:bodyPr>
          <a:lstStyle/>
          <a:p>
            <a:pPr algn="just"/>
            <a:r>
              <a:rPr lang="en-US" dirty="0"/>
              <a:t>In years past, the emotional intelligence of employees was low on the list of qualifications, especially for leaders. </a:t>
            </a:r>
            <a:endParaRPr lang="en-US" dirty="0" smtClean="0"/>
          </a:p>
          <a:p>
            <a:pPr algn="just"/>
            <a:r>
              <a:rPr lang="en-US" dirty="0" smtClean="0"/>
              <a:t>However</a:t>
            </a:r>
            <a:r>
              <a:rPr lang="en-US" dirty="0"/>
              <a:t>, with the way that the market has changed, how someone connects with others on an emotional level is becoming much more important. </a:t>
            </a:r>
            <a:endParaRPr lang="en-US" dirty="0" smtClean="0"/>
          </a:p>
          <a:p>
            <a:pPr algn="just"/>
            <a:r>
              <a:rPr lang="en-US" dirty="0" smtClean="0"/>
              <a:t>Company </a:t>
            </a:r>
            <a:r>
              <a:rPr lang="en-US" dirty="0"/>
              <a:t>leaders need to understand the emotional connection audiences have with services, products and companies as a whole. </a:t>
            </a:r>
            <a:endParaRPr lang="en-US" dirty="0" smtClean="0"/>
          </a:p>
          <a:p>
            <a:pPr algn="just"/>
            <a:r>
              <a:rPr lang="en-US" dirty="0" smtClean="0"/>
              <a:t>The </a:t>
            </a:r>
            <a:r>
              <a:rPr lang="en-US" dirty="0"/>
              <a:t>most recent </a:t>
            </a:r>
            <a:r>
              <a:rPr lang="en-US" dirty="0">
                <a:hlinkClick r:id="rId2"/>
              </a:rPr>
              <a:t>Fjord Trends 2020</a:t>
            </a:r>
            <a:r>
              <a:rPr lang="en-US" dirty="0"/>
              <a:t> even talks about "liquid people" and why it is important to set up human insights teams instead of consumer insights. </a:t>
            </a:r>
            <a:endParaRPr lang="en-US" dirty="0" smtClean="0"/>
          </a:p>
          <a:p>
            <a:pPr algn="just"/>
            <a:r>
              <a:rPr lang="en-US" dirty="0" smtClean="0"/>
              <a:t>All </a:t>
            </a:r>
            <a:r>
              <a:rPr lang="en-US" dirty="0"/>
              <a:t>this leads to the conclusion that now, more then ever before, if you want to successfully lead your company or grow your startup, you will need to understand what emotional connections are and how they can propel you forward.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How is EQ a KPI for emotional connections</a:t>
            </a:r>
            <a:endParaRPr lang="en-US" dirty="0"/>
          </a:p>
        </p:txBody>
      </p:sp>
      <p:sp>
        <p:nvSpPr>
          <p:cNvPr id="3" name="Content Placeholder 2"/>
          <p:cNvSpPr>
            <a:spLocks noGrp="1"/>
          </p:cNvSpPr>
          <p:nvPr>
            <p:ph idx="1"/>
          </p:nvPr>
        </p:nvSpPr>
        <p:spPr>
          <a:xfrm>
            <a:off x="152400" y="1143000"/>
            <a:ext cx="8763000" cy="5410200"/>
          </a:xfrm>
        </p:spPr>
        <p:txBody>
          <a:bodyPr>
            <a:normAutofit fontScale="85000" lnSpcReduction="20000"/>
          </a:bodyPr>
          <a:lstStyle/>
          <a:p>
            <a:pPr algn="just"/>
            <a:r>
              <a:rPr lang="en-US" dirty="0"/>
              <a:t>EQ is a term that </a:t>
            </a:r>
            <a:r>
              <a:rPr lang="en-US" dirty="0">
                <a:hlinkClick r:id="rId2"/>
              </a:rPr>
              <a:t>describes the emotional intelligence</a:t>
            </a:r>
            <a:r>
              <a:rPr lang="en-US" dirty="0"/>
              <a:t> that people in the workplace have with each other, and also with the customers or clients of that company. It propels the relationships that people build with one another and can also be applied outside of work.</a:t>
            </a:r>
          </a:p>
          <a:p>
            <a:pPr algn="just"/>
            <a:r>
              <a:rPr lang="en-US" dirty="0"/>
              <a:t>In general, EQ is thought to have four distinct characteristics, including </a:t>
            </a:r>
            <a:endParaRPr lang="en-US" dirty="0" smtClean="0"/>
          </a:p>
          <a:p>
            <a:pPr marL="571500" indent="-571500" algn="just">
              <a:buAutoNum type="romanLcParenBoth"/>
            </a:pPr>
            <a:r>
              <a:rPr lang="en-US" dirty="0" smtClean="0"/>
              <a:t>Self-awareness </a:t>
            </a:r>
            <a:r>
              <a:rPr lang="en-US" dirty="0"/>
              <a:t>(being aware of how we respond in situations), </a:t>
            </a:r>
            <a:endParaRPr lang="en-US" dirty="0" smtClean="0"/>
          </a:p>
          <a:p>
            <a:pPr marL="571500" indent="-571500" algn="just">
              <a:buAutoNum type="romanLcParenBoth"/>
            </a:pPr>
            <a:r>
              <a:rPr lang="en-US" dirty="0" smtClean="0"/>
              <a:t>Self-management </a:t>
            </a:r>
            <a:r>
              <a:rPr lang="en-US" dirty="0"/>
              <a:t>(how we apply that self-awareness), </a:t>
            </a:r>
            <a:endParaRPr lang="en-US" dirty="0" smtClean="0"/>
          </a:p>
          <a:p>
            <a:pPr marL="571500" indent="-571500" algn="just">
              <a:buAutoNum type="romanLcParenBoth"/>
            </a:pPr>
            <a:r>
              <a:rPr lang="en-US" dirty="0" smtClean="0"/>
              <a:t>Social </a:t>
            </a:r>
            <a:r>
              <a:rPr lang="en-US" dirty="0"/>
              <a:t>awareness (how we perceive others' feelings in the context of their environments) and </a:t>
            </a:r>
            <a:endParaRPr lang="en-US" dirty="0" smtClean="0"/>
          </a:p>
          <a:p>
            <a:pPr marL="571500" indent="-571500" algn="just">
              <a:buAutoNum type="romanLcParenBoth"/>
            </a:pPr>
            <a:r>
              <a:rPr lang="en-US" dirty="0" smtClean="0"/>
              <a:t>Social </a:t>
            </a:r>
            <a:r>
              <a:rPr lang="en-US" dirty="0"/>
              <a:t>management (how we apply social awareness in order to have fruitful interactions with others).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Q1.png"/>
          <p:cNvPicPr>
            <a:picLocks noChangeAspect="1"/>
          </p:cNvPicPr>
          <p:nvPr/>
        </p:nvPicPr>
        <p:blipFill>
          <a:blip r:embed="rId2"/>
          <a:stretch>
            <a:fillRect/>
          </a:stretch>
        </p:blipFill>
        <p:spPr>
          <a:xfrm>
            <a:off x="1295400" y="457200"/>
            <a:ext cx="6542942" cy="54437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How does EQ make leaders more successful?</a:t>
            </a:r>
            <a:endParaRPr lang="en-US" dirty="0"/>
          </a:p>
        </p:txBody>
      </p:sp>
      <p:sp>
        <p:nvSpPr>
          <p:cNvPr id="3" name="Content Placeholder 2"/>
          <p:cNvSpPr>
            <a:spLocks noGrp="1"/>
          </p:cNvSpPr>
          <p:nvPr>
            <p:ph idx="1"/>
          </p:nvPr>
        </p:nvSpPr>
        <p:spPr>
          <a:xfrm>
            <a:off x="228600" y="1143000"/>
            <a:ext cx="8686800" cy="5486400"/>
          </a:xfrm>
        </p:spPr>
        <p:txBody>
          <a:bodyPr>
            <a:normAutofit fontScale="85000" lnSpcReduction="20000"/>
          </a:bodyPr>
          <a:lstStyle/>
          <a:p>
            <a:pPr algn="just"/>
            <a:r>
              <a:rPr lang="en-US" dirty="0"/>
              <a:t>The way people connect allows them to understand what others are going through, which can be the perfect way to help solve someone’s pain points</a:t>
            </a:r>
            <a:r>
              <a:rPr lang="en-US" dirty="0" smtClean="0"/>
              <a:t>.</a:t>
            </a:r>
          </a:p>
          <a:p>
            <a:pPr algn="just"/>
            <a:r>
              <a:rPr lang="en-US" dirty="0" smtClean="0"/>
              <a:t> </a:t>
            </a:r>
            <a:r>
              <a:rPr lang="en-US" dirty="0"/>
              <a:t>Leaders with high levels of emotional intelligence often notice how people around them observe, react and respond. </a:t>
            </a:r>
            <a:endParaRPr lang="en-US" dirty="0" smtClean="0"/>
          </a:p>
          <a:p>
            <a:pPr algn="just"/>
            <a:r>
              <a:rPr lang="en-US" dirty="0" smtClean="0"/>
              <a:t>Knowing </a:t>
            </a:r>
            <a:r>
              <a:rPr lang="en-US" dirty="0"/>
              <a:t>how to respond appropriately in all situations, both in private and in a group, allows for better experiences with the people around us. </a:t>
            </a:r>
            <a:endParaRPr lang="en-US" dirty="0" smtClean="0"/>
          </a:p>
          <a:p>
            <a:pPr algn="just"/>
            <a:r>
              <a:rPr lang="en-US" dirty="0" smtClean="0"/>
              <a:t>As </a:t>
            </a:r>
            <a:r>
              <a:rPr lang="en-US" dirty="0"/>
              <a:t>leaders, we want to create the best employee experience possible so that those positive experiences trickle down into how our company’s representatives treat clients and customers. In turn, this can help build positive, trusting relationships with customers.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Autofit/>
          </a:bodyPr>
          <a:lstStyle/>
          <a:p>
            <a:r>
              <a:rPr lang="en-US" sz="3200" b="1" dirty="0"/>
              <a:t>Where can EQ be utilized in today’s companies?</a:t>
            </a:r>
            <a:endParaRPr lang="en-US" sz="3200" dirty="0"/>
          </a:p>
        </p:txBody>
      </p:sp>
      <p:sp>
        <p:nvSpPr>
          <p:cNvPr id="3" name="Content Placeholder 2"/>
          <p:cNvSpPr>
            <a:spLocks noGrp="1"/>
          </p:cNvSpPr>
          <p:nvPr>
            <p:ph idx="1"/>
          </p:nvPr>
        </p:nvSpPr>
        <p:spPr>
          <a:xfrm>
            <a:off x="0" y="533400"/>
            <a:ext cx="9144000" cy="6324600"/>
          </a:xfrm>
        </p:spPr>
        <p:txBody>
          <a:bodyPr>
            <a:noAutofit/>
          </a:bodyPr>
          <a:lstStyle/>
          <a:p>
            <a:pPr algn="just"/>
            <a:r>
              <a:rPr lang="en-US" sz="2300" dirty="0"/>
              <a:t>The greatest thing about emotional intelligence is that it </a:t>
            </a:r>
            <a:r>
              <a:rPr lang="en-US" sz="2300" dirty="0" smtClean="0"/>
              <a:t>has </a:t>
            </a:r>
            <a:r>
              <a:rPr lang="en-US" sz="2300" dirty="0" smtClean="0">
                <a:hlinkClick r:id="rId2"/>
              </a:rPr>
              <a:t>endless </a:t>
            </a:r>
            <a:r>
              <a:rPr lang="en-US" sz="2300" dirty="0">
                <a:hlinkClick r:id="rId2"/>
              </a:rPr>
              <a:t>applications</a:t>
            </a:r>
            <a:r>
              <a:rPr lang="en-US" sz="2300" dirty="0"/>
              <a:t>. </a:t>
            </a:r>
            <a:endParaRPr lang="en-US" sz="2300" dirty="0" smtClean="0"/>
          </a:p>
          <a:p>
            <a:pPr algn="just"/>
            <a:r>
              <a:rPr lang="en-US" sz="2300" dirty="0" smtClean="0"/>
              <a:t>It </a:t>
            </a:r>
            <a:r>
              <a:rPr lang="en-US" sz="2300" dirty="0"/>
              <a:t>can be used to help inspire higher performance, develop new products and services, and improve personal development opportunities. </a:t>
            </a:r>
            <a:endParaRPr lang="en-US" sz="2300" dirty="0" smtClean="0"/>
          </a:p>
          <a:p>
            <a:pPr algn="just"/>
            <a:r>
              <a:rPr lang="en-US" sz="2300" dirty="0" smtClean="0"/>
              <a:t>It </a:t>
            </a:r>
            <a:r>
              <a:rPr lang="en-US" sz="2300" dirty="0"/>
              <a:t>can also be used to prevent burnout, as people who learn how to manage their emotions are often less overwhelmed and benefit from a better work-life balance</a:t>
            </a:r>
            <a:r>
              <a:rPr lang="en-US" sz="2300" dirty="0" smtClean="0"/>
              <a:t>.</a:t>
            </a:r>
          </a:p>
          <a:p>
            <a:pPr algn="just"/>
            <a:r>
              <a:rPr lang="en-US" sz="2300" dirty="0"/>
              <a:t>Higher EQ can benefit everyone in a company, from the CEO and founder all the way down to the latest part-time hire. </a:t>
            </a:r>
            <a:endParaRPr lang="en-US" sz="2300" dirty="0" smtClean="0"/>
          </a:p>
          <a:p>
            <a:pPr algn="just"/>
            <a:r>
              <a:rPr lang="en-US" sz="2300" dirty="0" smtClean="0"/>
              <a:t>But </a:t>
            </a:r>
            <a:r>
              <a:rPr lang="en-US" sz="2300" dirty="0"/>
              <a:t>when it comes to helping improve the employee experience, leaders need to fully understand and utilize EQ regularly. The reason? When you understand where your employees are, both with the company and with the clients, you can better serve them. </a:t>
            </a:r>
            <a:endParaRPr lang="en-US" sz="2300" dirty="0" smtClean="0"/>
          </a:p>
          <a:p>
            <a:pPr algn="just"/>
            <a:r>
              <a:rPr lang="en-US" sz="2300" dirty="0" smtClean="0"/>
              <a:t>You </a:t>
            </a:r>
            <a:r>
              <a:rPr lang="en-US" sz="2300" dirty="0"/>
              <a:t>can inspire them to strive for more fulfillment and give them challenges that allow them to feel as though they can accomplish even greater things.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Increasing </a:t>
            </a:r>
            <a:r>
              <a:rPr lang="en-US" sz="3600" b="1" dirty="0"/>
              <a:t>Your Emotional Intelligence: How Do Others React To You?</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Daniel </a:t>
            </a:r>
            <a:r>
              <a:rPr lang="en-US" dirty="0" err="1"/>
              <a:t>Goleman</a:t>
            </a:r>
            <a:r>
              <a:rPr lang="en-US" dirty="0"/>
              <a:t>, who popularized the term "emotional intelligence" in his groundbreaking book </a:t>
            </a:r>
            <a:r>
              <a:rPr lang="en-US" i="1" dirty="0"/>
              <a:t>Emotional Intelligence</a:t>
            </a:r>
            <a:r>
              <a:rPr lang="en-US" dirty="0"/>
              <a:t>, identified five key aspects of the skill: self-awareness, self-regulation, motivation, empathy and social skills. Here’s how the question "How do others react to me?" addresses each aspect: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t>Self-Awareness</a:t>
            </a:r>
            <a:endParaRPr lang="en-US" dirty="0"/>
          </a:p>
        </p:txBody>
      </p:sp>
      <p:sp>
        <p:nvSpPr>
          <p:cNvPr id="3" name="Content Placeholder 2"/>
          <p:cNvSpPr>
            <a:spLocks noGrp="1"/>
          </p:cNvSpPr>
          <p:nvPr>
            <p:ph idx="1"/>
          </p:nvPr>
        </p:nvSpPr>
        <p:spPr>
          <a:xfrm>
            <a:off x="228600" y="1066800"/>
            <a:ext cx="8229600" cy="5486400"/>
          </a:xfrm>
        </p:spPr>
        <p:txBody>
          <a:bodyPr>
            <a:normAutofit fontScale="85000" lnSpcReduction="20000"/>
          </a:bodyPr>
          <a:lstStyle/>
          <a:p>
            <a:pPr algn="just"/>
            <a:r>
              <a:rPr lang="en-US" dirty="0"/>
              <a:t>The first component of emotional intelligence is understanding and recognizing your own emotions. </a:t>
            </a:r>
            <a:endParaRPr lang="en-US" dirty="0" smtClean="0"/>
          </a:p>
          <a:p>
            <a:pPr algn="just"/>
            <a:r>
              <a:rPr lang="en-US" dirty="0" smtClean="0"/>
              <a:t>This </a:t>
            </a:r>
            <a:r>
              <a:rPr lang="en-US" dirty="0"/>
              <a:t>goes beyond correctly identifying your feelings. I believe a critical part of self-awareness is understanding what Susan Scott, author of </a:t>
            </a:r>
            <a:r>
              <a:rPr lang="en-US" i="1" dirty="0"/>
              <a:t>Fierce Conversations</a:t>
            </a:r>
            <a:r>
              <a:rPr lang="en-US" dirty="0"/>
              <a:t>, termed your “emotional wake": the effect of your actions, emotions and moods on other people.</a:t>
            </a:r>
          </a:p>
          <a:p>
            <a:pPr algn="just"/>
            <a:r>
              <a:rPr lang="en-US" dirty="0"/>
              <a:t>How the question helps: Asking how others react to you and taking the time to thoughtfully consider the answer helps illuminate blind spots in our understanding of ourselves. </a:t>
            </a:r>
            <a:endParaRPr lang="en-US" dirty="0" smtClean="0"/>
          </a:p>
          <a:p>
            <a:pPr algn="just"/>
            <a:r>
              <a:rPr lang="en-US" dirty="0" smtClean="0"/>
              <a:t>By </a:t>
            </a:r>
            <a:r>
              <a:rPr lang="en-US" dirty="0"/>
              <a:t>noticing how others are reacting to us, we can identify patterns and make any necessary adjustments to our behavior to improve our relationships.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Self-Regulation</a:t>
            </a:r>
            <a:endParaRPr lang="en-US" dirty="0"/>
          </a:p>
        </p:txBody>
      </p:sp>
      <p:sp>
        <p:nvSpPr>
          <p:cNvPr id="3" name="Content Placeholder 2"/>
          <p:cNvSpPr>
            <a:spLocks noGrp="1"/>
          </p:cNvSpPr>
          <p:nvPr>
            <p:ph idx="1"/>
          </p:nvPr>
        </p:nvSpPr>
        <p:spPr>
          <a:xfrm>
            <a:off x="228600" y="838200"/>
            <a:ext cx="8686800" cy="5715000"/>
          </a:xfrm>
        </p:spPr>
        <p:txBody>
          <a:bodyPr>
            <a:normAutofit fontScale="85000" lnSpcReduction="20000"/>
          </a:bodyPr>
          <a:lstStyle/>
          <a:p>
            <a:pPr algn="just"/>
            <a:r>
              <a:rPr lang="en-US" dirty="0"/>
              <a:t>Self-regulation essentially means finding the right time, avenue and place to express your emotions. </a:t>
            </a:r>
            <a:endParaRPr lang="en-US" dirty="0" smtClean="0"/>
          </a:p>
          <a:p>
            <a:pPr algn="just"/>
            <a:r>
              <a:rPr lang="en-US" dirty="0" smtClean="0"/>
              <a:t>Rather </a:t>
            </a:r>
            <a:r>
              <a:rPr lang="en-US" dirty="0"/>
              <a:t>than making rushed or emotionally driven decisions, verbally attacking others or compromising their values, people strong in self-regulation find the best time and method to express themselves.</a:t>
            </a:r>
          </a:p>
          <a:p>
            <a:pPr algn="just"/>
            <a:r>
              <a:rPr lang="en-US" dirty="0"/>
              <a:t>How the question helps: Considering how others react to you helps you take responsibility for your actions and understand how you influence others. </a:t>
            </a:r>
            <a:endParaRPr lang="en-US" dirty="0" smtClean="0"/>
          </a:p>
          <a:p>
            <a:pPr algn="just"/>
            <a:r>
              <a:rPr lang="en-US" dirty="0" smtClean="0"/>
              <a:t>If </a:t>
            </a:r>
            <a:r>
              <a:rPr lang="en-US" dirty="0"/>
              <a:t>you often explode verbally, then others will react to you poorly (even when they are not the targets of your outburst). </a:t>
            </a:r>
            <a:endParaRPr lang="en-US" dirty="0" smtClean="0"/>
          </a:p>
          <a:p>
            <a:pPr algn="just"/>
            <a:r>
              <a:rPr lang="en-US" dirty="0" smtClean="0"/>
              <a:t>Observe </a:t>
            </a:r>
            <a:r>
              <a:rPr lang="en-US" dirty="0"/>
              <a:t>how you influence others and notice what emotions they are expressing. </a:t>
            </a:r>
            <a:r>
              <a:rPr lang="en-US" dirty="0" smtClean="0"/>
              <a:t>This </a:t>
            </a:r>
            <a:r>
              <a:rPr lang="en-US" dirty="0"/>
              <a:t>will provide you with information you need to maintain self-control.</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1004</Words>
  <Application>Microsoft Office PowerPoint</Application>
  <PresentationFormat>On-screen Show (4:3)</PresentationFormat>
  <Paragraphs>67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Emotional Intelligence</vt:lpstr>
      <vt:lpstr>EQ – Intro </vt:lpstr>
      <vt:lpstr>How is EQ a KPI for emotional connections</vt:lpstr>
      <vt:lpstr>PowerPoint Presentation</vt:lpstr>
      <vt:lpstr>How does EQ make leaders more successful?</vt:lpstr>
      <vt:lpstr>Where can EQ be utilized in today’s companies?</vt:lpstr>
      <vt:lpstr> Increasing Your Emotional Intelligence: How Do Others React To You? </vt:lpstr>
      <vt:lpstr>Self-Awareness</vt:lpstr>
      <vt:lpstr>Self-Regulation</vt:lpstr>
      <vt:lpstr>Motivation</vt:lpstr>
      <vt:lpstr>Empathy</vt:lpstr>
      <vt:lpstr>Empathy</vt:lpstr>
      <vt:lpstr>Social Skills</vt:lpstr>
      <vt:lpstr>Social Skills</vt:lpstr>
      <vt:lpstr>Practice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Intelligence</dc:title>
  <dc:creator>GLaser</dc:creator>
  <cp:lastModifiedBy>SIVA</cp:lastModifiedBy>
  <cp:revision>7</cp:revision>
  <dcterms:created xsi:type="dcterms:W3CDTF">2020-07-26T17:52:06Z</dcterms:created>
  <dcterms:modified xsi:type="dcterms:W3CDTF">2023-04-08T10:22:09Z</dcterms:modified>
</cp:coreProperties>
</file>